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9826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d521041e46103c3b205eaf#tid=68da2f9666391f0009f9652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4464" y="4142232"/>
            <a:ext cx="3419856" cy="8961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84464" y="4142232"/>
            <a:ext cx="3419856" cy="8961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必修  第三册  RJB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152" y="2011680"/>
            <a:ext cx="2880360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7752" y="2697480"/>
            <a:ext cx="3136392" cy="1188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697480"/>
            <a:ext cx="3136392" cy="1188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16_1#1b18afb50?vcp=1&amp;vop=1&amp;pid=0135866f1&amp;color=0,55,96&amp;vtp=1&amp;bt=1&amp;bbb=1"/>
              <p:cNvSpPr/>
              <p:nvPr/>
            </p:nvSpPr>
            <p:spPr>
              <a:xfrm>
                <a:off x="502920" y="2427782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3_BD.16_1#1b18afb50?vcp=1&amp;vop=1&amp;pid=0135866f1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27782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AN.17_1#1b18afb50?vcp=1&amp;vop=1&amp;pid=0135866f1&amp;color=0,55,96&amp;vtp=1&amp;bbb=1"/>
              <p:cNvSpPr/>
              <p:nvPr/>
            </p:nvSpPr>
            <p:spPr>
              <a:xfrm>
                <a:off x="502920" y="2799892"/>
                <a:ext cx="10570464" cy="182099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原式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⋅[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)]⋅[1−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)[1−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3_AN.17_1#1b18afb50?vcp=1&amp;vop=1&amp;pid=0135866f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99892"/>
                <a:ext cx="10570464" cy="1820990"/>
              </a:xfrm>
              <a:prstGeom prst="rect">
                <a:avLst/>
              </a:prstGeom>
              <a:blipFill>
                <a:blip r:embed="rId4"/>
                <a:stretch>
                  <a:fillRect l="-1384" b="-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18_1#0619b8652?vcp=1&amp;vop=1&amp;pid=0135866f1&amp;color=0,55,96&amp;vtp=1&amp;bt=1&amp;bbb=1"/>
              <p:cNvSpPr/>
              <p:nvPr/>
            </p:nvSpPr>
            <p:spPr>
              <a:xfrm>
                <a:off x="502920" y="2164796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的最大值与最小值.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3_BD.18_1#0619b8652?vcp=1&amp;vop=1&amp;pid=0135866f1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64796"/>
                <a:ext cx="10570464" cy="360680"/>
              </a:xfrm>
              <a:prstGeom prst="rect">
                <a:avLst/>
              </a:prstGeom>
              <a:blipFill>
                <a:blip r:embed="rId3"/>
                <a:stretch>
                  <a:fillRect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AN.19_1#0619b8652?vcp=1&amp;vop=1&amp;pid=0135866f1&amp;color=0,55,96&amp;vtp=1&amp;bbb=1&amp;hb=1"/>
              <p:cNvSpPr/>
              <p:nvPr/>
            </p:nvSpPr>
            <p:spPr>
              <a:xfrm>
                <a:off x="502920" y="2536906"/>
                <a:ext cx="10570464" cy="1217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+1=−(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∴−1≤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3_AN.19_1#0619b8652?vcp=1&amp;vop=1&amp;pid=0135866f1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36906"/>
                <a:ext cx="10570464" cy="1217740"/>
              </a:xfrm>
              <a:prstGeom prst="rect">
                <a:avLst/>
              </a:prstGeom>
              <a:blipFill>
                <a:blip r:embed="rId4"/>
                <a:stretch>
                  <a:fillRect l="-1384" r="-750" b="-11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P_3_BD#e7746814b?vcp=1&amp;pid=0135866f1&amp;color=0,55,96&amp;vtp=1&amp;bbb=1&amp;hb=1"/>
              <p:cNvSpPr/>
              <p:nvPr/>
            </p:nvSpPr>
            <p:spPr>
              <a:xfrm>
                <a:off x="502920" y="3761186"/>
                <a:ext cx="10570464" cy="811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一般是涉及到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可以设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；含有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根式与复杂的运算问题可以换元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，换元后要搞清换元后的未知数的取值范围，通过换元使复杂问题变简单.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P_3_BD#e7746814b?vcp=1&amp;pid=0135866f1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761186"/>
                <a:ext cx="10570464" cy="811340"/>
              </a:xfrm>
              <a:prstGeom prst="rect">
                <a:avLst/>
              </a:prstGeom>
              <a:blipFill>
                <a:blip r:embed="rId5"/>
                <a:stretch>
                  <a:fillRect l="-1384" r="-1499" b="-165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5bed3ff3c.fixed?vcp=1&amp;color=61,88,159&amp;vtp=1&amp;bbb=1"/>
          <p:cNvSpPr/>
          <p:nvPr/>
        </p:nvSpPr>
        <p:spPr>
          <a:xfrm>
            <a:off x="4645152" y="2093976"/>
            <a:ext cx="2880360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第八章</a:t>
            </a:r>
            <a:endParaRPr lang="en-US" altLang="zh-CN" sz="5400" dirty="0"/>
          </a:p>
        </p:txBody>
      </p:sp>
      <p:sp>
        <p:nvSpPr>
          <p:cNvPr id="3" name="C_1_BD#5bed3ff3c.fixed?vcp=1&amp;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向量的数量积与三角恒等变换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135866f1.fixed?vcp=1&amp;pid=5bed3ff3c&amp;color=61,88,159&amp;vtp=1&amp;bbb=1"/>
          <p:cNvSpPr/>
          <p:nvPr/>
        </p:nvSpPr>
        <p:spPr>
          <a:xfrm>
            <a:off x="685800" y="2697480"/>
            <a:ext cx="2587752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专题2</a:t>
            </a:r>
            <a:endParaRPr lang="en-US" altLang="zh-CN" sz="5400" dirty="0"/>
          </a:p>
        </p:txBody>
      </p:sp>
      <p:sp>
        <p:nvSpPr>
          <p:cNvPr id="3" name="C_2_BD#0135866f1.fixed?vcp=1&amp;pid=5bed3ff3c&amp;color=61,88,159&amp;vtp=1&amp;bbb=1"/>
          <p:cNvSpPr/>
          <p:nvPr/>
        </p:nvSpPr>
        <p:spPr>
          <a:xfrm>
            <a:off x="4032504" y="2340864"/>
            <a:ext cx="7918704" cy="1911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三角函数的变换技巧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1_1#6c55a75c2?vcp=1&amp;vop=1&amp;pid=0135866f1&amp;color=0,55,96&amp;vtp=1&amp;bt=1&amp;bbb=1&amp;hb=1"/>
              <p:cNvSpPr/>
              <p:nvPr/>
            </p:nvSpPr>
            <p:spPr>
              <a:xfrm>
                <a:off x="502920" y="1130064"/>
                <a:ext cx="10570464" cy="909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的图象关于直线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对称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，且图象上相邻两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个最高点的距离为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3_BD.1_1#6c55a75c2?vcp=1&amp;vop=1&amp;pid=0135866f1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130064"/>
                <a:ext cx="10570464" cy="909955"/>
              </a:xfrm>
              <a:prstGeom prst="rect">
                <a:avLst/>
              </a:prstGeom>
              <a:blipFill>
                <a:blip r:embed="rId3"/>
                <a:stretch>
                  <a:fillRect l="-1384" r="-1096" b="-15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2_1#6731cab57?vcp=1&amp;vop=1&amp;pid=6c55a75c2&amp;color=0,55,96&amp;vtp=1&amp;bbb=1"/>
              <p:cNvSpPr/>
              <p:nvPr/>
            </p:nvSpPr>
            <p:spPr>
              <a:xfrm>
                <a:off x="502920" y="2083008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BD.2_1#6731cab57?vcp=1&amp;vop=1&amp;pid=6c55a75c2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83008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3_1#6731cab57?vcp=1&amp;vop=1&amp;pid=6c55a75c2&amp;color=0,55,96&amp;vtp=1&amp;bbb=1&amp;hb=1"/>
              <p:cNvSpPr/>
              <p:nvPr/>
            </p:nvSpPr>
            <p:spPr>
              <a:xfrm>
                <a:off x="502920" y="2456325"/>
                <a:ext cx="10570464" cy="13741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根据题意可知，最小正周期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=2.∵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的对称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zh-CN" altLang="en-US" b="0" i="0" kern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Z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3_1#6731cab57?vcp=1&amp;vop=1&amp;pid=6c55a75c2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456325"/>
                <a:ext cx="10570464" cy="1374140"/>
              </a:xfrm>
              <a:prstGeom prst="rect">
                <a:avLst/>
              </a:prstGeom>
              <a:blipFill>
                <a:blip r:embed="rId5"/>
                <a:stretch>
                  <a:fillRect l="-1384" r="-461" b="-5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BD.4_1#3f16a65f5?vcp=1&amp;vop=1&amp;pid=6c55a75c2&amp;color=0,55,96&amp;vtp=1&amp;bbb=1"/>
              <p:cNvSpPr/>
              <p:nvPr/>
            </p:nvSpPr>
            <p:spPr>
              <a:xfrm>
                <a:off x="502920" y="3839926"/>
                <a:ext cx="10570464" cy="4714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4_BD.4_1#3f16a65f5?vcp=1&amp;vop=1&amp;pid=6c55a75c2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839926"/>
                <a:ext cx="10570464" cy="471488"/>
              </a:xfrm>
              <a:prstGeom prst="rect">
                <a:avLst/>
              </a:prstGeom>
              <a:blipFill>
                <a:blip r:embed="rId6"/>
                <a:stretch>
                  <a:fillRect l="-1384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4_AN.5_1#3f16a65f5?vcp=1&amp;vop=1&amp;pid=6c55a75c2&amp;color=0,55,96&amp;vtp=1&amp;bbb=1&amp;hb=1"/>
              <p:cNvSpPr/>
              <p:nvPr/>
            </p:nvSpPr>
            <p:spPr>
              <a:xfrm>
                <a:off x="502920" y="4322526"/>
                <a:ext cx="10570464" cy="14498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由（1）可得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∴0&lt;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4_AN.5_1#3f16a65f5?vcp=1&amp;vop=1&amp;pid=6c55a75c2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322526"/>
                <a:ext cx="10570464" cy="1449832"/>
              </a:xfrm>
              <a:prstGeom prst="rect">
                <a:avLst/>
              </a:prstGeom>
              <a:blipFill>
                <a:blip r:embed="rId7"/>
                <a:stretch>
                  <a:fillRect l="-1384" b="-58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3_BD#82f69da0d?vcp=1&amp;pid=0135866f1&amp;color=0,55,96&amp;vtp=1&amp;bt=1&amp;bbb=1&amp;hb=1"/>
              <p:cNvSpPr/>
              <p:nvPr/>
            </p:nvSpPr>
            <p:spPr>
              <a:xfrm>
                <a:off x="502920" y="2652508"/>
                <a:ext cx="10570464" cy="16368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三角函数的恒等变换，首先要以角为核心，考虑角的变换，通常有大角变小角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；不是特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殊角可以转化为特殊角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，常用的变换为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𝛾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𝛾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；利用特殊值帮忙，例如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.具体的变换方式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要根据具体问题中所涉及到的角去确定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3_BD#82f69da0d?vcp=1&amp;pid=0135866f1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652508"/>
                <a:ext cx="10570464" cy="1636840"/>
              </a:xfrm>
              <a:prstGeom prst="rect">
                <a:avLst/>
              </a:prstGeom>
              <a:blipFill>
                <a:blip r:embed="rId3"/>
                <a:stretch>
                  <a:fillRect l="-1384" r="-980" b="-85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6_1#cce054117?vcp=1&amp;vop=1&amp;pid=0135866f1&amp;color=0,55,96&amp;vtp=1&amp;bt=1&amp;bbb=1"/>
              <p:cNvSpPr/>
              <p:nvPr/>
            </p:nvSpPr>
            <p:spPr>
              <a:xfrm>
                <a:off x="502920" y="792000"/>
                <a:ext cx="1057046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3_BD.6_1#cce054117?vcp=1&amp;vop=1&amp;pid=0135866f1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792000"/>
                <a:ext cx="10570464" cy="838200"/>
              </a:xfrm>
              <a:prstGeom prst="rect">
                <a:avLst/>
              </a:prstGeom>
              <a:blipFill>
                <a:blip r:embed="rId3"/>
                <a:stretch>
                  <a:fillRect l="-1384" b="-9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7_1#0555ef0b5?vcp=1&amp;vop=1&amp;pid=cce054117&amp;color=0,55,96&amp;vtp=1&amp;bbb=1"/>
              <p:cNvSpPr/>
              <p:nvPr/>
            </p:nvSpPr>
            <p:spPr>
              <a:xfrm>
                <a:off x="502920" y="1638010"/>
                <a:ext cx="10570464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的最小正周期；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BD.7_1#0555ef0b5?vcp=1&amp;vop=1&amp;pid=cce05411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38010"/>
                <a:ext cx="10570464" cy="363665"/>
              </a:xfrm>
              <a:prstGeom prst="rect">
                <a:avLst/>
              </a:prstGeom>
              <a:blipFill>
                <a:blip r:embed="rId4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8_1#0555ef0b5?vcp=1&amp;vop=1&amp;pid=cce054117&amp;color=0,55,96&amp;vtp=1&amp;bbb=1"/>
              <p:cNvSpPr/>
              <p:nvPr/>
            </p:nvSpPr>
            <p:spPr>
              <a:xfrm>
                <a:off x="502920" y="2002500"/>
                <a:ext cx="10570464" cy="24814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的最小正周期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4_AN.8_1#0555ef0b5?vcp=1&amp;vop=1&amp;pid=cce05411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002500"/>
                <a:ext cx="10570464" cy="2481453"/>
              </a:xfrm>
              <a:prstGeom prst="rect">
                <a:avLst/>
              </a:prstGeom>
              <a:blipFill>
                <a:blip r:embed="rId5"/>
                <a:stretch>
                  <a:fillRect l="-1384" b="-31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BD.9_1#f9701975a?vcp=1&amp;vop=1&amp;pid=cce054117&amp;color=0,55,96&amp;vtp=1&amp;bbb=1"/>
              <p:cNvSpPr/>
              <p:nvPr/>
            </p:nvSpPr>
            <p:spPr>
              <a:xfrm>
                <a:off x="502920" y="4485604"/>
                <a:ext cx="10570464" cy="5008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上的最大值和最小值.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4_BD.9_1#f9701975a?vcp=1&amp;vop=1&amp;pid=cce054117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485604"/>
                <a:ext cx="10570464" cy="500888"/>
              </a:xfrm>
              <a:prstGeom prst="rect">
                <a:avLst/>
              </a:prstGeom>
              <a:blipFill>
                <a:blip r:embed="rId6"/>
                <a:stretch>
                  <a:fillRect l="-1384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4_AN.10_1#f9701975a?vcp=1&amp;vop=1&amp;pid=cce054117&amp;color=0,55,96&amp;vtp=1&amp;bbb=1&amp;hb=1"/>
              <p:cNvSpPr/>
              <p:nvPr/>
            </p:nvSpPr>
            <p:spPr>
              <a:xfrm>
                <a:off x="502920" y="4992270"/>
                <a:ext cx="10570464" cy="9540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∴−1≤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上的最大值为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，最小值为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4_AN.10_1#f9701975a?vcp=1&amp;vop=1&amp;pid=cce054117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992270"/>
                <a:ext cx="10570464" cy="954088"/>
              </a:xfrm>
              <a:prstGeom prst="rect">
                <a:avLst/>
              </a:prstGeom>
              <a:blipFill>
                <a:blip r:embed="rId7"/>
                <a:stretch>
                  <a:fillRect l="-1384" b="-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3_BD#2fc5b311c?vcp=1&amp;pid=0135866f1&amp;color=0,55,96&amp;vtp=1&amp;bt=1&amp;bbb=1&amp;hb=1"/>
              <p:cNvSpPr/>
              <p:nvPr/>
            </p:nvSpPr>
            <p:spPr>
              <a:xfrm>
                <a:off x="502920" y="2928607"/>
                <a:ext cx="10570464" cy="1214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求三角函数的周期、最值，首先对三角函数进行幂的升降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，使其变为一个角的三角函数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再求解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，常用的幂的变换方式有（1）利用倍角公式变形：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；（2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）因式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分解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，如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3_BD#2fc5b311c?vcp=1&amp;pid=0135866f1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928607"/>
                <a:ext cx="10570464" cy="1214755"/>
              </a:xfrm>
              <a:prstGeom prst="rect">
                <a:avLst/>
              </a:prstGeom>
              <a:blipFill>
                <a:blip r:embed="rId3"/>
                <a:stretch>
                  <a:fillRect l="-1384" r="-980" b="-11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11_1#e157d844f?vcp=1&amp;vop=1&amp;pid=0135866f1&amp;color=0,55,96&amp;vtp=1&amp;bt=1&amp;bbb=1"/>
              <p:cNvSpPr/>
              <p:nvPr/>
            </p:nvSpPr>
            <p:spPr>
              <a:xfrm>
                <a:off x="502920" y="1029766"/>
                <a:ext cx="10570464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已知对于任意的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为常数.求：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3_BD.11_1#e157d844f?vcp=1&amp;vop=1&amp;pid=0135866f1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029766"/>
                <a:ext cx="10570464" cy="391859"/>
              </a:xfrm>
              <a:prstGeom prst="rect">
                <a:avLst/>
              </a:prstGeom>
              <a:blipFill>
                <a:blip r:embed="rId3"/>
                <a:stretch>
                  <a:fillRect b="-359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12_1#575172ae0?vcp=1&amp;vop=1&amp;pid=e157d844f&amp;color=0,55,96&amp;vtp=1&amp;bbb=1"/>
              <p:cNvSpPr/>
              <p:nvPr/>
            </p:nvSpPr>
            <p:spPr>
              <a:xfrm>
                <a:off x="502920" y="1431340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BD.12_1#575172ae0?vcp=1&amp;vop=1&amp;pid=e157d844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431340"/>
                <a:ext cx="10570464" cy="360680"/>
              </a:xfrm>
              <a:prstGeom prst="rect">
                <a:avLst/>
              </a:prstGeom>
              <a:blipFill>
                <a:blip r:embed="rId4"/>
                <a:stretch>
                  <a:fillRect l="-1384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13_1#575172ae0?vcp=1&amp;vop=1&amp;pid=e157d844f&amp;color=0,55,96&amp;vtp=1&amp;bbb=1&amp;hb=1"/>
              <p:cNvSpPr/>
              <p:nvPr/>
            </p:nvSpPr>
            <p:spPr>
              <a:xfrm>
                <a:off x="502920" y="1795830"/>
                <a:ext cx="10570464" cy="4189159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对于任意的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对任意的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</a:t>
                </a:r>
                <a:endParaRPr lang="en-US" altLang="zh-CN" sz="1800" dirty="0"/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𝛽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</m:rad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       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𝛽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𝛽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</m:rad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①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       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𝛽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②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begChr m:val="{"/>
                        <m:endChr m:val="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𝛽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</m:rad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       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𝛽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,整理化简得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13_1#575172ae0?vcp=1&amp;vop=1&amp;pid=e157d844f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95830"/>
                <a:ext cx="10570464" cy="4189159"/>
              </a:xfrm>
              <a:prstGeom prst="rect">
                <a:avLst/>
              </a:prstGeom>
              <a:blipFill>
                <a:blip r:embed="rId5"/>
                <a:stretch>
                  <a:fillRect l="-1384" b="-18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4_1#815013bf1?vcp=1&amp;vop=1&amp;pid=e157d844f&amp;color=0,55,96&amp;vtp=1&amp;bt=1&amp;bbb=1"/>
              <p:cNvSpPr/>
              <p:nvPr/>
            </p:nvSpPr>
            <p:spPr>
              <a:xfrm>
                <a:off x="502920" y="1604060"/>
                <a:ext cx="10570464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14_1#815013bf1?vcp=1&amp;vop=1&amp;pid=e157d844f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604060"/>
                <a:ext cx="10570464" cy="363665"/>
              </a:xfrm>
              <a:prstGeom prst="rect">
                <a:avLst/>
              </a:prstGeom>
              <a:blipFill>
                <a:blip r:embed="rId3"/>
                <a:stretch>
                  <a:fillRect l="-138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15_1#815013bf1?vcp=1&amp;vop=1&amp;pid=e157d844f&amp;color=0,55,96&amp;vtp=1&amp;bbb=1&amp;hb=1"/>
              <p:cNvSpPr/>
              <p:nvPr/>
            </p:nvSpPr>
            <p:spPr>
              <a:xfrm>
                <a:off x="502920" y="1976170"/>
                <a:ext cx="10570464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3" name="QO_4_AN.15_1#815013bf1?vcp=1&amp;vop=1&amp;pid=e157d844f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76170"/>
                <a:ext cx="10570464" cy="584200"/>
              </a:xfrm>
              <a:prstGeom prst="rect">
                <a:avLst/>
              </a:prstGeom>
              <a:blipFill>
                <a:blip r:embed="rId4"/>
                <a:stretch>
                  <a:fillRect b="-62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P_3_BD#1227e9170?vcp=1&amp;pid=0135866f1&amp;color=0,55,96&amp;vtp=1&amp;bbb=1&amp;hb=1"/>
              <p:cNvSpPr/>
              <p:nvPr/>
            </p:nvSpPr>
            <p:spPr>
              <a:xfrm>
                <a:off x="502920" y="3931335"/>
                <a:ext cx="10570464" cy="1511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遇到多个变量的恒成立问题，分清参数和变量，根据恒成立问题确定参数的取值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.含有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b="0" i="0" kern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两个变量，求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的值，可以利用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平方相加等于1求出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的三角函数值，从而求出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消元是常用的解题方法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，遇到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±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𝛽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±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𝛽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可以两式平方相加求出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P_3_BD#1227e9170?vcp=1&amp;pid=0135866f1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931335"/>
                <a:ext cx="10570464" cy="1511300"/>
              </a:xfrm>
              <a:prstGeom prst="rect">
                <a:avLst/>
              </a:prstGeom>
              <a:blipFill>
                <a:blip r:embed="rId5"/>
                <a:stretch>
                  <a:fillRect l="-1384" r="-1615" b="-4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AN.15_1#815013bf1?vcp=1&amp;vop=1&amp;pid=e157d844f&amp;color=0,55,96&amp;vtp=1&amp;bbb=1&amp;hb=1">
                <a:extLst>
                  <a:ext uri="{FF2B5EF4-FFF2-40B4-BE49-F238E27FC236}">
                    <a16:creationId xmlns:a16="http://schemas.microsoft.com/office/drawing/2014/main" id="{2881DA51-8A30-2901-E397-FCAECB83FF4D}"/>
                  </a:ext>
                </a:extLst>
              </p:cNvPr>
              <p:cNvSpPr/>
              <p:nvPr/>
            </p:nvSpPr>
            <p:spPr>
              <a:xfrm>
                <a:off x="502920" y="2560370"/>
                <a:ext cx="10570464" cy="10160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0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①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②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+2(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5" name="QO_4_AN.15_1#815013bf1?vcp=1&amp;vop=1&amp;pid=e157d844f&amp;color=0,55,96&amp;vtp=1&amp;bbb=1&amp;hb=1">
                <a:extLst>
                  <a:ext uri="{FF2B5EF4-FFF2-40B4-BE49-F238E27FC236}">
                    <a16:creationId xmlns:a16="http://schemas.microsoft.com/office/drawing/2014/main" id="{2881DA51-8A30-2901-E397-FCAECB83FF4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60370"/>
                <a:ext cx="10570464" cy="1016000"/>
              </a:xfrm>
              <a:prstGeom prst="rect">
                <a:avLst/>
              </a:prstGeom>
              <a:blipFill>
                <a:blip r:embed="rId6"/>
                <a:stretch>
                  <a:fillRect l="-577" b="-23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4_AN.15_1#815013bf1?vcp=1&amp;vop=1&amp;pid=e157d844f&amp;color=0,55,96&amp;vtp=1&amp;bbb=1&amp;hb=1">
                <a:extLst>
                  <a:ext uri="{FF2B5EF4-FFF2-40B4-BE49-F238E27FC236}">
                    <a16:creationId xmlns:a16="http://schemas.microsoft.com/office/drawing/2014/main" id="{68035D7E-B2FB-DFF3-E51E-ECE03A8B66A6}"/>
                  </a:ext>
                </a:extLst>
              </p:cNvPr>
              <p:cNvSpPr/>
              <p:nvPr/>
            </p:nvSpPr>
            <p:spPr>
              <a:xfrm>
                <a:off x="502920" y="3576370"/>
                <a:ext cx="10570464" cy="351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100"/>
                  </a:lnSpc>
                </a:pPr>
                <a:r>
                  <a:rPr lang="en-US" altLang="zh-CN" b="0" i="0" kern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4_AN.15_1#815013bf1?vcp=1&amp;vop=1&amp;pid=e157d844f&amp;color=0,55,96&amp;vtp=1&amp;bbb=1&amp;hb=1">
                <a:extLst>
                  <a:ext uri="{FF2B5EF4-FFF2-40B4-BE49-F238E27FC236}">
                    <a16:creationId xmlns:a16="http://schemas.microsoft.com/office/drawing/2014/main" id="{68035D7E-B2FB-DFF3-E51E-ECE03A8B66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76370"/>
                <a:ext cx="10570464" cy="351155"/>
              </a:xfrm>
              <a:prstGeom prst="rect">
                <a:avLst/>
              </a:prstGeom>
              <a:blipFill>
                <a:blip r:embed="rId7"/>
                <a:stretch>
                  <a:fillRect t="-1754" b="-403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1378</Words>
  <Application>Microsoft Office PowerPoint</Application>
  <PresentationFormat>宽屏</PresentationFormat>
  <Paragraphs>66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SimSun</vt:lpstr>
      <vt:lpstr>微软雅黑</vt:lpstr>
      <vt:lpstr>印品黑体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2025-09-29T09:51:40Z</dcterms:created>
  <dcterms:modified xsi:type="dcterms:W3CDTF">2025-09-29T09:54:55Z</dcterms:modified>
  <cp:category/>
  <cp:contentStatus/>
</cp:coreProperties>
</file>